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sldIdLst>
    <p:sldId id="257" r:id="rId3"/>
    <p:sldId id="260" r:id="rId4"/>
    <p:sldId id="291" r:id="rId5"/>
    <p:sldId id="292" r:id="rId6"/>
    <p:sldId id="293" r:id="rId7"/>
    <p:sldId id="284" r:id="rId8"/>
    <p:sldId id="296" r:id="rId9"/>
    <p:sldId id="299" r:id="rId10"/>
    <p:sldId id="297" r:id="rId11"/>
    <p:sldId id="288" r:id="rId12"/>
    <p:sldId id="283" r:id="rId13"/>
    <p:sldId id="285" r:id="rId14"/>
    <p:sldId id="25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19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67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76983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5641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37B6-A43D-EA47-9F3F-E60C6642F8D2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A878-7EBC-2E42-A824-62C83D9372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89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75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9506-9EB3-1147-8806-F4FEE97D8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dirty="0"/>
              <a:t>6</a:t>
            </a:r>
            <a:r>
              <a:rPr kumimoji="1" lang="en-US" altLang="ko-KR" sz="4800" dirty="0"/>
              <a:t>4-bit ARMv8</a:t>
            </a:r>
            <a:r>
              <a:rPr kumimoji="1" lang="ko-KR" altLang="en-US" sz="4800" dirty="0"/>
              <a:t>상에서</a:t>
            </a:r>
            <a:r>
              <a:rPr kumimoji="1" lang="en-US" altLang="ko-KR" sz="4800" dirty="0"/>
              <a:t> </a:t>
            </a:r>
            <a:r>
              <a:rPr kumimoji="1" lang="en-US" altLang="ko-KR" sz="4800" dirty="0" err="1"/>
              <a:t>KpqC</a:t>
            </a:r>
            <a:r>
              <a:rPr kumimoji="1" lang="en-US" altLang="ko-KR" sz="4800" dirty="0"/>
              <a:t> </a:t>
            </a:r>
            <a:r>
              <a:rPr kumimoji="1" lang="ko-KR" altLang="en-US" sz="4800" dirty="0"/>
              <a:t>후보 알고리즘 </a:t>
            </a:r>
            <a:r>
              <a:rPr kumimoji="1" lang="en-US" altLang="ko-KR" sz="4800" dirty="0"/>
              <a:t>HAETAE</a:t>
            </a:r>
            <a:r>
              <a:rPr kumimoji="1" lang="ko-KR" altLang="en-US" sz="4800" dirty="0"/>
              <a:t> 고속 구현</a:t>
            </a:r>
            <a:endParaRPr kumimoji="1" lang="ko-Kore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976B76-57E6-744E-80BD-56E31CBB4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한성대학교</a:t>
            </a:r>
            <a:endParaRPr kumimoji="1" lang="en-US" altLang="ko-Kore-KR" dirty="0"/>
          </a:p>
          <a:p>
            <a:r>
              <a:rPr kumimoji="1" lang="ko-Kore-KR" altLang="en-US" b="1" dirty="0">
                <a:solidFill>
                  <a:schemeClr val="accent1"/>
                </a:solidFill>
              </a:rPr>
              <a:t>심민주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이민우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김상원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서화정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042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AES</a:t>
            </a:r>
            <a:r>
              <a:rPr lang="ko-KR" altLang="en-US" b="1" dirty="0">
                <a:latin typeface="+mn-ea"/>
              </a:rPr>
              <a:t> 암호화 구현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ARM</a:t>
            </a:r>
            <a:r>
              <a:rPr lang="ko-KR" altLang="en-US" dirty="0">
                <a:latin typeface="+mn-ea"/>
              </a:rPr>
              <a:t>에서는 </a:t>
            </a:r>
            <a:r>
              <a:rPr lang="en-US" altLang="ko-KR" dirty="0">
                <a:latin typeface="+mn-ea"/>
              </a:rPr>
              <a:t>AES </a:t>
            </a:r>
            <a:r>
              <a:rPr lang="ko-KR" altLang="en-US" dirty="0">
                <a:latin typeface="+mn-ea"/>
              </a:rPr>
              <a:t>가속기 명령어 지원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HAETAE</a:t>
            </a:r>
            <a:r>
              <a:rPr lang="ko-KR" altLang="en-US" dirty="0">
                <a:latin typeface="+mn-ea"/>
              </a:rPr>
              <a:t>의 난수 생성 프로세서에서 사용</a:t>
            </a:r>
            <a:endParaRPr lang="en-US" altLang="ko-KR" b="1" dirty="0">
              <a:solidFill>
                <a:srgbClr val="2E75B6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ARMv8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지원하는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암호화 명령어를 활용하여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암호화 고속화 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24F352-90B1-546D-EA65-F73AC89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94" y="4837854"/>
            <a:ext cx="4168811" cy="17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096073"/>
            <a:ext cx="11369675" cy="55048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성능 측정 환경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ARMv8 </a:t>
            </a:r>
            <a:r>
              <a:rPr lang="ko-KR" altLang="en-US" dirty="0"/>
              <a:t>아키텍처를 사용하는 </a:t>
            </a:r>
            <a:r>
              <a:rPr lang="en-US" altLang="ko-KR" dirty="0"/>
              <a:t>Apple M1chip</a:t>
            </a:r>
            <a:r>
              <a:rPr lang="ko-KR" altLang="en-US" dirty="0"/>
              <a:t>이 탑재된 </a:t>
            </a:r>
            <a:r>
              <a:rPr lang="en-US" altLang="ko-KR" dirty="0"/>
              <a:t>MacBook Pro 13(2020)</a:t>
            </a:r>
            <a:r>
              <a:rPr lang="ko-KR" altLang="en-US" dirty="0"/>
              <a:t>에서 </a:t>
            </a:r>
            <a:r>
              <a:rPr lang="en-US" altLang="ko-KR" dirty="0"/>
              <a:t>  </a:t>
            </a:r>
            <a:r>
              <a:rPr lang="ko-KR" altLang="en-US" dirty="0"/>
              <a:t>성능 측정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반복횟수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10,000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최적화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-O3</a:t>
            </a:r>
            <a:r>
              <a:rPr lang="ko-KR" altLang="en-US" dirty="0"/>
              <a:t> </a:t>
            </a:r>
            <a:r>
              <a:rPr lang="en-US" altLang="ko-KR" dirty="0"/>
              <a:t>Level(i.e. fastest)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알고리즘별 성능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 생성</a:t>
            </a:r>
            <a:r>
              <a:rPr lang="en-US" altLang="ko-KR" dirty="0"/>
              <a:t>,</a:t>
            </a:r>
            <a:r>
              <a:rPr lang="ko-KR" altLang="en-US" dirty="0"/>
              <a:t> 서명 생성</a:t>
            </a:r>
            <a:r>
              <a:rPr lang="en-US" altLang="ko-KR" dirty="0"/>
              <a:t>,</a:t>
            </a:r>
            <a:r>
              <a:rPr lang="ko-KR" altLang="en-US" dirty="0"/>
              <a:t> 검증 알고리즘에 적용한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키 생성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1.00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생성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r>
              <a:rPr lang="en-US" altLang="ko-KR" b="1" dirty="0">
                <a:solidFill>
                  <a:srgbClr val="FF0000"/>
                </a:solidFill>
              </a:rPr>
              <a:t>1.50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검증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1.22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07192-5C50-F23E-28B2-17FC78A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1" y="2148247"/>
            <a:ext cx="1700899" cy="16137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9AB9546-0746-2FA5-AD1F-A43768B7C55F}"/>
              </a:ext>
            </a:extLst>
          </p:cNvPr>
          <p:cNvGrpSpPr/>
          <p:nvPr/>
        </p:nvGrpSpPr>
        <p:grpSpPr>
          <a:xfrm>
            <a:off x="7893880" y="3857762"/>
            <a:ext cx="3886200" cy="2743200"/>
            <a:chOff x="7893880" y="3059130"/>
            <a:chExt cx="3886200" cy="2743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303904-42B6-5157-2A7F-69A0342B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3880" y="3059130"/>
              <a:ext cx="3886200" cy="27432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4F5377-84CC-628B-6D74-07CFAEEEF139}"/>
                </a:ext>
              </a:extLst>
            </p:cNvPr>
            <p:cNvSpPr/>
            <p:nvPr/>
          </p:nvSpPr>
          <p:spPr>
            <a:xfrm>
              <a:off x="7893880" y="4387066"/>
              <a:ext cx="3886200" cy="7705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24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969910"/>
            <a:ext cx="11369675" cy="5705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본 논문에서는 </a:t>
            </a:r>
            <a:r>
              <a:rPr lang="en-US" altLang="ko-KR" dirty="0" err="1">
                <a:latin typeface="+mn-ea"/>
              </a:rPr>
              <a:t>KpqC</a:t>
            </a:r>
            <a:r>
              <a:rPr lang="en-US" altLang="ko-KR" dirty="0">
                <a:latin typeface="+mn-ea"/>
              </a:rPr>
              <a:t> Round 1 </a:t>
            </a:r>
            <a:r>
              <a:rPr lang="ko-KR" altLang="en-US" dirty="0">
                <a:latin typeface="+mn-ea"/>
              </a:rPr>
              <a:t>후보 알고리즘인 </a:t>
            </a:r>
            <a:r>
              <a:rPr lang="en-US" altLang="ko-KR" dirty="0">
                <a:latin typeface="+mn-ea"/>
              </a:rPr>
              <a:t>HAETAE</a:t>
            </a:r>
            <a:r>
              <a:rPr lang="ko-KR" altLang="en-US" dirty="0">
                <a:latin typeface="+mn-ea"/>
              </a:rPr>
              <a:t> 고속 구현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ARMv8</a:t>
            </a:r>
            <a:r>
              <a:rPr lang="ko-KR" altLang="en-US" dirty="0">
                <a:latin typeface="+mn-ea"/>
              </a:rPr>
              <a:t> 프로세서의 </a:t>
            </a:r>
            <a:r>
              <a:rPr lang="en-US" altLang="ko-KR" dirty="0">
                <a:latin typeface="+mn-ea"/>
              </a:rPr>
              <a:t>general register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활용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AES</a:t>
            </a:r>
            <a:r>
              <a:rPr lang="ko-KR" altLang="en-US" dirty="0">
                <a:latin typeface="+mn-ea"/>
              </a:rPr>
              <a:t> 가속기를 활용하여 </a:t>
            </a:r>
            <a:r>
              <a:rPr lang="en-US" altLang="ko-KR" b="1" dirty="0">
                <a:solidFill>
                  <a:srgbClr val="2E75B6"/>
                </a:solidFill>
                <a:latin typeface="+mn-ea"/>
              </a:rPr>
              <a:t>AES </a:t>
            </a:r>
            <a:r>
              <a:rPr lang="ko-KR" altLang="en-US" b="1" dirty="0">
                <a:solidFill>
                  <a:srgbClr val="2E75B6"/>
                </a:solidFill>
                <a:latin typeface="+mn-ea"/>
              </a:rPr>
              <a:t>암호화 고속화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HAETAE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b="1" dirty="0">
                <a:solidFill>
                  <a:srgbClr val="2E75B6"/>
                </a:solidFill>
                <a:latin typeface="+mn-ea"/>
              </a:rPr>
              <a:t>곱셈의 일부 하위 모듈</a:t>
            </a:r>
            <a:r>
              <a:rPr lang="ko-KR" altLang="en-US" dirty="0">
                <a:latin typeface="+mn-ea"/>
              </a:rPr>
              <a:t>에 대한 고속 구현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곱셈 연산 </a:t>
            </a:r>
            <a:r>
              <a:rPr lang="en-US" altLang="ko-KR" dirty="0">
                <a:latin typeface="+mn-ea"/>
              </a:rPr>
              <a:t>+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AES</a:t>
            </a:r>
            <a:r>
              <a:rPr lang="ko-KR" altLang="en-US" dirty="0">
                <a:latin typeface="+mn-ea"/>
              </a:rPr>
              <a:t> 암호화 고속 구현을 알고리즘에 적용하였을 때 성능 결과</a:t>
            </a: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생성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r>
              <a:rPr lang="en-US" altLang="ko-KR" b="1" dirty="0">
                <a:solidFill>
                  <a:srgbClr val="FF0000"/>
                </a:solidFill>
              </a:rPr>
              <a:t>1.50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서명 검증 알고리즘의 경우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1.22</a:t>
            </a:r>
            <a:r>
              <a:rPr lang="ko-KR" altLang="en-US" b="1" dirty="0">
                <a:solidFill>
                  <a:srgbClr val="FF0000"/>
                </a:solidFill>
              </a:rPr>
              <a:t>배 성능 향상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향후 연구로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ARMv8</a:t>
            </a:r>
            <a:r>
              <a:rPr lang="ko-KR" altLang="en-US" dirty="0">
                <a:latin typeface="+mn-ea"/>
              </a:rPr>
              <a:t> 상에서의</a:t>
            </a:r>
            <a:r>
              <a:rPr lang="en-US" altLang="ko-KR" dirty="0">
                <a:latin typeface="+mn-ea"/>
              </a:rPr>
              <a:t> HAETAE</a:t>
            </a:r>
            <a:r>
              <a:rPr lang="ko-KR" altLang="en-US" dirty="0">
                <a:latin typeface="+mn-ea"/>
              </a:rPr>
              <a:t> 알고리즘의 </a:t>
            </a:r>
            <a:r>
              <a:rPr lang="en-US" altLang="ko-KR" dirty="0">
                <a:latin typeface="+mn-ea"/>
              </a:rPr>
              <a:t>NTT</a:t>
            </a:r>
            <a:r>
              <a:rPr lang="ko-KR" altLang="en-US" dirty="0">
                <a:latin typeface="+mn-ea"/>
              </a:rPr>
              <a:t>에 대한 최적 구현 연구 제안</a:t>
            </a:r>
          </a:p>
        </p:txBody>
      </p:sp>
    </p:spTree>
    <p:extLst>
      <p:ext uri="{BB962C8B-B14F-4D97-AF65-F5344CB8AC3E}">
        <p14:creationId xmlns:p14="http://schemas.microsoft.com/office/powerpoint/2010/main" val="148233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3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64AB58-38A1-2A41-8EC6-0B22CAB9F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ore-KR" altLang="en-US" dirty="0"/>
              <a:t>관련</a:t>
            </a:r>
            <a:r>
              <a:rPr kumimoji="1" lang="ko-KR" altLang="en-US" dirty="0"/>
              <a:t> 연구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8CD72-4E3B-E840-BBA7-4C3D7588D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ko-Kore-KR" altLang="en-US" dirty="0"/>
              <a:t>제안</a:t>
            </a:r>
            <a:r>
              <a:rPr kumimoji="1" lang="ko-KR" altLang="en-US" dirty="0"/>
              <a:t> 기법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666D92-C8A2-F54B-AADB-FB07EBB3AD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ko-Kore-KR" altLang="en-US" dirty="0"/>
              <a:t>성능</a:t>
            </a:r>
            <a:r>
              <a:rPr kumimoji="1" lang="ko-KR" altLang="en-US" dirty="0"/>
              <a:t> 평가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C0A800-429D-C94E-9EC3-D2DB67AE7F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ko-Kore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56412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1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7</a:t>
            </a:r>
            <a:r>
              <a:rPr lang="ko-KR" altLang="en-US" sz="2000" dirty="0"/>
              <a:t>개의 공개키와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전자서명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/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15A77-2089-4BC7-1437-4C24C757F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444878"/>
              </p:ext>
            </p:extLst>
          </p:nvPr>
        </p:nvGraphicFramePr>
        <p:xfrm>
          <a:off x="3178629" y="3417157"/>
          <a:ext cx="8564649" cy="3328768"/>
        </p:xfrm>
        <a:graphic>
          <a:graphicData uri="http://schemas.openxmlformats.org/drawingml/2006/table">
            <a:tbl>
              <a:tblPr/>
              <a:tblGrid>
                <a:gridCol w="1351108">
                  <a:extLst>
                    <a:ext uri="{9D8B030D-6E8A-4147-A177-3AD203B41FA5}">
                      <a16:colId xmlns:a16="http://schemas.microsoft.com/office/drawing/2014/main" val="3205457240"/>
                    </a:ext>
                  </a:extLst>
                </a:gridCol>
                <a:gridCol w="1866361">
                  <a:extLst>
                    <a:ext uri="{9D8B030D-6E8A-4147-A177-3AD203B41FA5}">
                      <a16:colId xmlns:a16="http://schemas.microsoft.com/office/drawing/2014/main" val="1399945634"/>
                    </a:ext>
                  </a:extLst>
                </a:gridCol>
                <a:gridCol w="1019056">
                  <a:extLst>
                    <a:ext uri="{9D8B030D-6E8A-4147-A177-3AD203B41FA5}">
                      <a16:colId xmlns:a16="http://schemas.microsoft.com/office/drawing/2014/main" val="4175318627"/>
                    </a:ext>
                  </a:extLst>
                </a:gridCol>
                <a:gridCol w="1603009">
                  <a:extLst>
                    <a:ext uri="{9D8B030D-6E8A-4147-A177-3AD203B41FA5}">
                      <a16:colId xmlns:a16="http://schemas.microsoft.com/office/drawing/2014/main" val="3059548092"/>
                    </a:ext>
                  </a:extLst>
                </a:gridCol>
                <a:gridCol w="1282407">
                  <a:extLst>
                    <a:ext uri="{9D8B030D-6E8A-4147-A177-3AD203B41FA5}">
                      <a16:colId xmlns:a16="http://schemas.microsoft.com/office/drawing/2014/main" val="2598791670"/>
                    </a:ext>
                  </a:extLst>
                </a:gridCol>
                <a:gridCol w="1442708">
                  <a:extLst>
                    <a:ext uri="{9D8B030D-6E8A-4147-A177-3AD203B41FA5}">
                      <a16:colId xmlns:a16="http://schemas.microsoft.com/office/drawing/2014/main" val="3761877982"/>
                    </a:ext>
                  </a:extLst>
                </a:gridCol>
              </a:tblGrid>
              <a:tr h="467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 Quadratic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Zero-knowledge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1308"/>
                  </a:ext>
                </a:extLst>
              </a:tr>
              <a:tr h="263347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Encryption/Key-establishment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IPCC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NTRU+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052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Layered ROLLO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SMAUG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712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PALOMA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TiGER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201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REDOG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28519"/>
                  </a:ext>
                </a:extLst>
              </a:tr>
              <a:tr h="36162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Signature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pqsigRM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GCKSign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MQ-Sign</a:t>
                      </a:r>
                      <a:endParaRPr lang="en" altLang="ko-KR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FIBS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AIMer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5185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HAETAE</a:t>
                      </a:r>
                      <a:endParaRPr lang="ko-Kore-KR" altLang="en-US" sz="105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14586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NCC-Sign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3512261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Peregrine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678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SOLMAE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3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91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KpqC</a:t>
            </a:r>
            <a:r>
              <a:rPr lang="ko-KR" altLang="en-US" dirty="0"/>
              <a:t> 공모전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2021</a:t>
            </a:r>
            <a:r>
              <a:rPr lang="ko-KR" altLang="en-US" sz="2400" dirty="0"/>
              <a:t>년 말부터 국내 </a:t>
            </a:r>
            <a:r>
              <a:rPr lang="ko-KR" altLang="en-US" sz="2400" dirty="0" err="1"/>
              <a:t>양자내성암호</a:t>
            </a:r>
            <a:r>
              <a:rPr lang="ko-KR" altLang="en-US" sz="2400" dirty="0"/>
              <a:t> 표준 선정을 위한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 err="1"/>
              <a:t>KpqC</a:t>
            </a:r>
            <a:r>
              <a:rPr lang="ko-KR" altLang="en-US" sz="2400" dirty="0"/>
              <a:t> 공모전이 진행 중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2022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</a:t>
            </a:r>
            <a:r>
              <a:rPr lang="en-US" altLang="ko-KR" sz="2400" dirty="0"/>
              <a:t>1</a:t>
            </a:r>
            <a:r>
              <a:rPr lang="ko-KR" altLang="en-US" sz="2400" dirty="0"/>
              <a:t>라운드</a:t>
            </a:r>
            <a:r>
              <a:rPr lang="en-US" altLang="ko-KR" sz="2400" dirty="0"/>
              <a:t> </a:t>
            </a:r>
            <a:r>
              <a:rPr lang="ko-KR" altLang="en-US" sz="2400" dirty="0"/>
              <a:t>후보 알고리즘 선정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7</a:t>
            </a:r>
            <a:r>
              <a:rPr lang="ko-KR" altLang="en-US" sz="2000" dirty="0"/>
              <a:t>개의 공개키와 </a:t>
            </a:r>
            <a:r>
              <a:rPr lang="en-US" altLang="ko-KR" sz="2000" dirty="0"/>
              <a:t>9</a:t>
            </a:r>
            <a:r>
              <a:rPr lang="ko-KR" altLang="en-US" sz="2000" dirty="0"/>
              <a:t>개의 전자서명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1F84342-2BEE-B346-37C1-2F4C7D0CD068}"/>
              </a:ext>
            </a:extLst>
          </p:cNvPr>
          <p:cNvGraphicFramePr>
            <a:graphicFrameLocks noGrp="1"/>
          </p:cNvGraphicFramePr>
          <p:nvPr/>
        </p:nvGraphicFramePr>
        <p:xfrm>
          <a:off x="165618" y="3417156"/>
          <a:ext cx="2906766" cy="3318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383">
                  <a:extLst>
                    <a:ext uri="{9D8B030D-6E8A-4147-A177-3AD203B41FA5}">
                      <a16:colId xmlns:a16="http://schemas.microsoft.com/office/drawing/2014/main" val="645757308"/>
                    </a:ext>
                  </a:extLst>
                </a:gridCol>
                <a:gridCol w="1453383">
                  <a:extLst>
                    <a:ext uri="{9D8B030D-6E8A-4147-A177-3AD203B41FA5}">
                      <a16:colId xmlns:a16="http://schemas.microsoft.com/office/drawing/2014/main" val="4075288947"/>
                    </a:ext>
                  </a:extLst>
                </a:gridCol>
              </a:tblGrid>
              <a:tr h="4374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KpqC</a:t>
                      </a:r>
                      <a:r>
                        <a:rPr lang="en-US" altLang="ko-Kore-KR" sz="1200" dirty="0"/>
                        <a:t> </a:t>
                      </a:r>
                      <a:r>
                        <a:rPr lang="ko-KR" altLang="en-US" sz="1200" dirty="0"/>
                        <a:t>일정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40187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2021.11.25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공모전 공지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626035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022.02.18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공모전</a:t>
                      </a:r>
                      <a:r>
                        <a:rPr lang="ko-KR" altLang="en-US" sz="1100" dirty="0"/>
                        <a:t> 제출 마감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083640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022.03.15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차 평가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007607"/>
                  </a:ext>
                </a:extLst>
              </a:tr>
              <a:tr h="6384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023.12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r>
                        <a:rPr lang="ko-KR" altLang="en-US" sz="1100" dirty="0"/>
                        <a:t> 라운드 결과 발표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 라운드 후보 목록 공개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65172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024.03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ko-KR" altLang="en-US" sz="1100" dirty="0"/>
                        <a:t>라운드 결과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547443"/>
                  </a:ext>
                </a:extLst>
              </a:tr>
              <a:tr h="49260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r>
                        <a:rPr lang="en-US" altLang="ko-KR" sz="1100" dirty="0"/>
                        <a:t>024.09</a:t>
                      </a:r>
                      <a:endParaRPr lang="ko-Kore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KpqC</a:t>
                      </a:r>
                      <a:r>
                        <a:rPr lang="ko-KR" altLang="en-US" sz="1100" dirty="0"/>
                        <a:t> 표준 알고리즘 발표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95111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79A977-59DB-F013-69B7-227B913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46" y="1032058"/>
            <a:ext cx="3301548" cy="234132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15A77-2089-4BC7-1437-4C24C757F62A}"/>
              </a:ext>
            </a:extLst>
          </p:cNvPr>
          <p:cNvGraphicFramePr>
            <a:graphicFrameLocks noGrp="1"/>
          </p:cNvGraphicFramePr>
          <p:nvPr/>
        </p:nvGraphicFramePr>
        <p:xfrm>
          <a:off x="3178629" y="3417157"/>
          <a:ext cx="8564649" cy="3328768"/>
        </p:xfrm>
        <a:graphic>
          <a:graphicData uri="http://schemas.openxmlformats.org/drawingml/2006/table">
            <a:tbl>
              <a:tblPr/>
              <a:tblGrid>
                <a:gridCol w="1351108">
                  <a:extLst>
                    <a:ext uri="{9D8B030D-6E8A-4147-A177-3AD203B41FA5}">
                      <a16:colId xmlns:a16="http://schemas.microsoft.com/office/drawing/2014/main" val="3205457240"/>
                    </a:ext>
                  </a:extLst>
                </a:gridCol>
                <a:gridCol w="1866361">
                  <a:extLst>
                    <a:ext uri="{9D8B030D-6E8A-4147-A177-3AD203B41FA5}">
                      <a16:colId xmlns:a16="http://schemas.microsoft.com/office/drawing/2014/main" val="1399945634"/>
                    </a:ext>
                  </a:extLst>
                </a:gridCol>
                <a:gridCol w="1019056">
                  <a:extLst>
                    <a:ext uri="{9D8B030D-6E8A-4147-A177-3AD203B41FA5}">
                      <a16:colId xmlns:a16="http://schemas.microsoft.com/office/drawing/2014/main" val="4175318627"/>
                    </a:ext>
                  </a:extLst>
                </a:gridCol>
                <a:gridCol w="1603009">
                  <a:extLst>
                    <a:ext uri="{9D8B030D-6E8A-4147-A177-3AD203B41FA5}">
                      <a16:colId xmlns:a16="http://schemas.microsoft.com/office/drawing/2014/main" val="3059548092"/>
                    </a:ext>
                  </a:extLst>
                </a:gridCol>
                <a:gridCol w="1282407">
                  <a:extLst>
                    <a:ext uri="{9D8B030D-6E8A-4147-A177-3AD203B41FA5}">
                      <a16:colId xmlns:a16="http://schemas.microsoft.com/office/drawing/2014/main" val="2598791670"/>
                    </a:ext>
                  </a:extLst>
                </a:gridCol>
                <a:gridCol w="1442708">
                  <a:extLst>
                    <a:ext uri="{9D8B030D-6E8A-4147-A177-3AD203B41FA5}">
                      <a16:colId xmlns:a16="http://schemas.microsoft.com/office/drawing/2014/main" val="3761877982"/>
                    </a:ext>
                  </a:extLst>
                </a:gridCol>
              </a:tblGrid>
              <a:tr h="467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Multivariate Quadratic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Hash-based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Zero-knowledge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1308"/>
                  </a:ext>
                </a:extLst>
              </a:tr>
              <a:tr h="263347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Encryption/Key-establishment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IPCC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NTRU+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ore-KR" altLang="en-US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052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Layered ROLLO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SMAUG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712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PALOMA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TiGER</a:t>
                      </a:r>
                      <a:endParaRPr lang="en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12010"/>
                  </a:ext>
                </a:extLst>
              </a:tr>
              <a:tr h="26334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REDOG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28519"/>
                  </a:ext>
                </a:extLst>
              </a:tr>
              <a:tr h="36162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Signature</a:t>
                      </a:r>
                      <a:endParaRPr lang="ko-KR" altLang="en-US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pqsigRM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GCKSign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MQ-Sign</a:t>
                      </a:r>
                      <a:endParaRPr lang="en" altLang="ko-KR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FIBS</a:t>
                      </a:r>
                      <a:endParaRPr lang="en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AIMer</a:t>
                      </a:r>
                      <a:endParaRPr lang="en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95185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HAETAE</a:t>
                      </a:r>
                      <a:endParaRPr lang="ko-Kore-KR" altLang="en-US" sz="105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14586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NCC-Sign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3512261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Peregrine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6787"/>
                  </a:ext>
                </a:extLst>
              </a:tr>
              <a:tr h="36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SOLMAE</a:t>
                      </a:r>
                      <a:endParaRPr lang="en" altLang="ko-KR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47625" marB="47625" anchor="ctr"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385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5FC0AB9-2CA8-86E0-282B-127425378AAA}"/>
              </a:ext>
            </a:extLst>
          </p:cNvPr>
          <p:cNvSpPr/>
          <p:nvPr/>
        </p:nvSpPr>
        <p:spPr>
          <a:xfrm>
            <a:off x="0" y="2249283"/>
            <a:ext cx="12192000" cy="2398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>
                <a:solidFill>
                  <a:schemeClr val="tx1"/>
                </a:solidFill>
                <a:latin typeface="+mn-ea"/>
              </a:rPr>
              <a:t>NIST PQC </a:t>
            </a:r>
            <a:r>
              <a:rPr kumimoji="1" lang="ko-Kore-KR" altLang="en-US" sz="2800" b="1" dirty="0">
                <a:solidFill>
                  <a:schemeClr val="tx1"/>
                </a:solidFill>
                <a:latin typeface="+mn-ea"/>
              </a:rPr>
              <a:t>표준화</a:t>
            </a:r>
            <a:r>
              <a:rPr kumimoji="1" lang="ko-KR" altLang="en-US" sz="2800" b="1" dirty="0">
                <a:solidFill>
                  <a:schemeClr val="tx1"/>
                </a:solidFill>
                <a:latin typeface="+mn-ea"/>
              </a:rPr>
              <a:t> 알고리즘에 대한 최적화 연구가 활발히 진행 중</a:t>
            </a:r>
            <a:endParaRPr kumimoji="1" lang="en-US" altLang="ko-KR" sz="28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kumimoji="1" lang="en-US" altLang="ko-KR" sz="2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kumimoji="1" lang="en-US" altLang="ko-KR" sz="2800" b="1" dirty="0" err="1">
                <a:solidFill>
                  <a:srgbClr val="FF0000"/>
                </a:solidFill>
                <a:latin typeface="+mn-ea"/>
              </a:rPr>
              <a:t>KpqC</a:t>
            </a:r>
            <a:r>
              <a:rPr kumimoji="1" lang="ko-KR" altLang="en-US" sz="2800" b="1" dirty="0">
                <a:solidFill>
                  <a:srgbClr val="FF0000"/>
                </a:solidFill>
                <a:latin typeface="+mn-ea"/>
              </a:rPr>
              <a:t> 공모전 후보 알고리즘에 대한 최적화 연구도 활발히 진행되어야 함</a:t>
            </a:r>
            <a:r>
              <a:rPr kumimoji="1" lang="en-US" altLang="ko-KR" sz="2800" b="1" dirty="0">
                <a:solidFill>
                  <a:srgbClr val="FF0000"/>
                </a:solidFill>
                <a:latin typeface="+mn-ea"/>
              </a:rPr>
              <a:t>!</a:t>
            </a:r>
          </a:p>
          <a:p>
            <a:pPr algn="ctr"/>
            <a:endParaRPr kumimoji="1" lang="ko-Kore-KR" altLang="en-US" sz="3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59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HAETAE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격자기반 전자서명 알고리즘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ore-KR" sz="2400" dirty="0"/>
              <a:t>Learning With Error(LWE)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Short Integer Solution(SIS)</a:t>
            </a:r>
            <a:r>
              <a:rPr kumimoji="1" lang="ko-KR" altLang="en-US" sz="2400" dirty="0"/>
              <a:t>의 어려움에 기반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NIST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PQC</a:t>
            </a:r>
            <a:r>
              <a:rPr lang="ko-KR" altLang="en-US" sz="2400" dirty="0">
                <a:latin typeface="+mn-ea"/>
              </a:rPr>
              <a:t> 표준으로 선정된 </a:t>
            </a:r>
            <a:r>
              <a:rPr lang="en-US" altLang="ko-KR" sz="2400" dirty="0">
                <a:latin typeface="+mn-ea"/>
              </a:rPr>
              <a:t>CRYSTALS-</a:t>
            </a:r>
            <a:r>
              <a:rPr lang="en-US" altLang="ko-KR" sz="2400" dirty="0" err="1">
                <a:latin typeface="+mn-ea"/>
              </a:rPr>
              <a:t>Dilithium</a:t>
            </a:r>
            <a:r>
              <a:rPr lang="ko-KR" altLang="en-US" sz="2400" dirty="0">
                <a:latin typeface="+mn-ea"/>
              </a:rPr>
              <a:t>에서 영감을 받아 설계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dirty="0">
                <a:latin typeface="+mn-ea"/>
              </a:rPr>
              <a:t>Rejection sampling</a:t>
            </a:r>
            <a:r>
              <a:rPr kumimoji="1" lang="ko-KR" altLang="en-US" sz="2000" dirty="0">
                <a:latin typeface="+mn-ea"/>
              </a:rPr>
              <a:t>에 대해 </a:t>
            </a:r>
            <a:r>
              <a:rPr kumimoji="1" lang="en-US" altLang="ko-KR" sz="2000" dirty="0">
                <a:latin typeface="+mn-ea"/>
              </a:rPr>
              <a:t>Bimodal distribution</a:t>
            </a:r>
            <a:r>
              <a:rPr kumimoji="1" lang="ko-KR" altLang="en-US" sz="2000" dirty="0">
                <a:latin typeface="+mn-ea"/>
              </a:rPr>
              <a:t>을 사용</a:t>
            </a:r>
            <a:endParaRPr kumimoji="1"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dirty="0">
                <a:latin typeface="+mn-ea"/>
              </a:rPr>
              <a:t>Hyperball Uniform Distributions</a:t>
            </a:r>
            <a:r>
              <a:rPr kumimoji="1" lang="ko-KR" altLang="en-US" sz="2000" dirty="0">
                <a:latin typeface="+mn-ea"/>
              </a:rPr>
              <a:t>을 사용</a:t>
            </a:r>
            <a:endParaRPr kumimoji="1" lang="en-US" altLang="ko-KR" sz="20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CRYSTALS-</a:t>
            </a:r>
            <a:r>
              <a:rPr lang="en-US" altLang="ko-KR" sz="2400" dirty="0" err="1">
                <a:latin typeface="+mn-ea"/>
              </a:rPr>
              <a:t>Dilithium</a:t>
            </a:r>
            <a:r>
              <a:rPr lang="ko-KR" altLang="en-US" sz="2400" dirty="0">
                <a:latin typeface="+mn-ea"/>
              </a:rPr>
              <a:t>보다 구현이 복잡하지만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서명 크기가 작음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err="1">
                <a:latin typeface="+mn-ea"/>
              </a:rPr>
              <a:t>Dilithium</a:t>
            </a:r>
            <a:r>
              <a:rPr lang="ko-KR" altLang="en-US" sz="2000" dirty="0">
                <a:latin typeface="+mn-ea"/>
              </a:rPr>
              <a:t>과 동일한 보안 수준에서 </a:t>
            </a:r>
            <a:r>
              <a:rPr lang="en-US" altLang="ko-KR" sz="2000" dirty="0">
                <a:latin typeface="+mn-ea"/>
              </a:rPr>
              <a:t>30~40%</a:t>
            </a:r>
            <a:r>
              <a:rPr lang="ko-KR" altLang="en-US" sz="2000" dirty="0">
                <a:latin typeface="+mn-ea"/>
              </a:rPr>
              <a:t> 작은 서명 크기와 </a:t>
            </a:r>
            <a:r>
              <a:rPr lang="en-US" altLang="ko-KR" sz="2000" dirty="0">
                <a:latin typeface="+mn-ea"/>
              </a:rPr>
              <a:t>20%</a:t>
            </a:r>
            <a:r>
              <a:rPr lang="ko-KR" altLang="en-US" sz="2000" dirty="0">
                <a:latin typeface="+mn-ea"/>
              </a:rPr>
              <a:t> 작은 검증 크기를 가짐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5FA32E68-3B87-9F72-0F70-5CC3F4E175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409062"/>
                  </p:ext>
                </p:extLst>
              </p:nvPr>
            </p:nvGraphicFramePr>
            <p:xfrm>
              <a:off x="1087347" y="4520627"/>
              <a:ext cx="10017306" cy="1872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551">
                      <a:extLst>
                        <a:ext uri="{9D8B030D-6E8A-4147-A177-3AD203B41FA5}">
                          <a16:colId xmlns:a16="http://schemas.microsoft.com/office/drawing/2014/main" val="3693209104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1953807094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454750127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730435883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931411707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945476192"/>
                        </a:ext>
                      </a:extLst>
                    </a:gridCol>
                  </a:tblGrid>
                  <a:tr h="46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Scheme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i="1" smtClean="0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6017936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HAETAE-120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64,513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293.51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39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628908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HAETAE-180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64,513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385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49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347134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HAETAE-260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64,513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457.01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n-US" altLang="ko-Kore-K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077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5FA32E68-3B87-9F72-0F70-5CC3F4E175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409062"/>
                  </p:ext>
                </p:extLst>
              </p:nvPr>
            </p:nvGraphicFramePr>
            <p:xfrm>
              <a:off x="1087347" y="4520627"/>
              <a:ext cx="10017306" cy="1872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9551">
                      <a:extLst>
                        <a:ext uri="{9D8B030D-6E8A-4147-A177-3AD203B41FA5}">
                          <a16:colId xmlns:a16="http://schemas.microsoft.com/office/drawing/2014/main" val="3693209104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1953807094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454750127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730435883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931411707"/>
                        </a:ext>
                      </a:extLst>
                    </a:gridCol>
                    <a:gridCol w="1669551">
                      <a:extLst>
                        <a:ext uri="{9D8B030D-6E8A-4147-A177-3AD203B41FA5}">
                          <a16:colId xmlns:a16="http://schemas.microsoft.com/office/drawing/2014/main" val="2945476192"/>
                        </a:ext>
                      </a:extLst>
                    </a:gridCol>
                  </a:tblGrid>
                  <a:tr h="46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Scheme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1527" t="-5405" r="-403817" b="-3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405" r="-300758" b="-3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405" r="-200758" b="-3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03053" t="-5405" r="-102290" b="-3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99242" t="-5405" r="-1515" b="-3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017936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HAETAE-120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1527" t="-102632" r="-403817" b="-1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2632" r="-300758" b="-1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2632" r="-200758" b="-1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03053" t="-102632" r="-102290" b="-1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99242" t="-102632" r="-1515" b="-19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628908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HAETAE-180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1527" t="-208108" r="-403817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08" r="-30075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8108" r="-20075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03053" t="-208108" r="-102290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99242" t="-208108" r="-1515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4347134"/>
                      </a:ext>
                    </a:extLst>
                  </a:tr>
                  <a:tr h="468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/>
                            <a:t>HAETAE-260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1527" t="-308108" r="-40381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08" r="-30075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8108" r="-20075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03053" t="-308108" r="-1022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499242" t="-308108" r="-151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77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779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ARMv8</a:t>
            </a:r>
            <a:r>
              <a:rPr lang="ko-KR" altLang="en-US" dirty="0"/>
              <a:t>프로세서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ARM(</a:t>
            </a:r>
            <a:r>
              <a:rPr lang="en-US" altLang="ko-KR" sz="2400" b="1" dirty="0">
                <a:latin typeface="+mn-ea"/>
              </a:rPr>
              <a:t>A</a:t>
            </a:r>
            <a:r>
              <a:rPr lang="en-US" altLang="ko-KR" sz="2400" dirty="0">
                <a:latin typeface="+mn-ea"/>
              </a:rPr>
              <a:t>dvanced </a:t>
            </a:r>
            <a:r>
              <a:rPr lang="en-US" altLang="ko-KR" sz="2400" b="1" dirty="0">
                <a:latin typeface="+mn-ea"/>
              </a:rPr>
              <a:t>R</a:t>
            </a:r>
            <a:r>
              <a:rPr lang="en-US" altLang="ko-KR" sz="2400" dirty="0">
                <a:latin typeface="+mn-ea"/>
              </a:rPr>
              <a:t>ISC </a:t>
            </a:r>
            <a:r>
              <a:rPr lang="en-US" altLang="ko-KR" sz="2400" b="1" dirty="0">
                <a:latin typeface="+mn-ea"/>
              </a:rPr>
              <a:t>M</a:t>
            </a:r>
            <a:r>
              <a:rPr lang="en-US" altLang="ko-KR" sz="2400" dirty="0">
                <a:latin typeface="+mn-ea"/>
              </a:rPr>
              <a:t>achine)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ISA(Instruction Set Architecture)</a:t>
            </a:r>
            <a:r>
              <a:rPr lang="ko-KR" altLang="en-US" dirty="0">
                <a:latin typeface="+mn-ea"/>
              </a:rPr>
              <a:t> 고성능 임베디드 프로세서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1958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Acorn</a:t>
            </a:r>
            <a:r>
              <a:rPr lang="ko-KR" altLang="en-US" dirty="0">
                <a:latin typeface="+mn-ea"/>
              </a:rPr>
              <a:t>사에서 개발한 </a:t>
            </a:r>
            <a:r>
              <a:rPr lang="en-US" altLang="ko-KR" dirty="0">
                <a:latin typeface="+mn-ea"/>
              </a:rPr>
              <a:t>ARM1</a:t>
            </a:r>
            <a:r>
              <a:rPr lang="ko-KR" altLang="en-US" dirty="0">
                <a:latin typeface="+mn-ea"/>
              </a:rPr>
              <a:t>에서 시작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   추후 </a:t>
            </a:r>
            <a:r>
              <a:rPr lang="en-US" altLang="ko-KR" dirty="0">
                <a:latin typeface="+mn-ea"/>
              </a:rPr>
              <a:t>ARM Holdings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설립하여 개발 시작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프로세서</a:t>
            </a:r>
            <a:endParaRPr lang="en-US" altLang="ko-KR" sz="24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>
                <a:latin typeface="+mn-ea"/>
              </a:rPr>
              <a:t>31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64</a:t>
            </a:r>
            <a:r>
              <a:rPr lang="ko-KR" altLang="en-US" dirty="0">
                <a:latin typeface="+mn-ea"/>
              </a:rPr>
              <a:t>비트 </a:t>
            </a:r>
            <a:r>
              <a:rPr lang="en-US" altLang="ko-KR" dirty="0">
                <a:latin typeface="+mn-ea"/>
              </a:rPr>
              <a:t>general </a:t>
            </a:r>
            <a:r>
              <a:rPr lang="ko-KR" altLang="en-US" dirty="0">
                <a:latin typeface="+mn-ea"/>
              </a:rPr>
              <a:t>레지스터</a:t>
            </a:r>
            <a:r>
              <a:rPr lang="en-US" altLang="ko-KR" dirty="0">
                <a:latin typeface="+mn-ea"/>
              </a:rPr>
              <a:t>(x0~x30)</a:t>
            </a:r>
            <a:r>
              <a:rPr lang="ko-KR" altLang="en-US" dirty="0">
                <a:latin typeface="+mn-ea"/>
              </a:rPr>
              <a:t>와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>
                <a:latin typeface="+mn-ea"/>
              </a:rPr>
              <a:t>128-bit 32</a:t>
            </a:r>
            <a:r>
              <a:rPr lang="ko-KR" altLang="en-US" dirty="0">
                <a:latin typeface="+mn-ea"/>
              </a:rPr>
              <a:t>개 벡터 레지스터</a:t>
            </a:r>
            <a:r>
              <a:rPr lang="en-US" altLang="ko-KR" dirty="0">
                <a:latin typeface="+mn-ea"/>
              </a:rPr>
              <a:t>(v0~v31)</a:t>
            </a:r>
            <a:r>
              <a:rPr lang="ko-KR" altLang="en-US" dirty="0">
                <a:latin typeface="+mn-ea"/>
              </a:rPr>
              <a:t> 지원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C8C85-B27B-BBBC-B794-098C8CD2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17" y="4852907"/>
            <a:ext cx="1890446" cy="1797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153F5-C345-35F6-50D4-F3D9C9E9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60" y="2260315"/>
            <a:ext cx="3709120" cy="40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ARMv8</a:t>
            </a:r>
            <a:r>
              <a:rPr lang="ko-KR" altLang="en-US" sz="2400" dirty="0">
                <a:latin typeface="+mn-ea"/>
              </a:rPr>
              <a:t> 상에서 </a:t>
            </a:r>
            <a:r>
              <a:rPr lang="en-US" altLang="ko-KR" sz="2400" dirty="0">
                <a:latin typeface="+mn-ea"/>
              </a:rPr>
              <a:t>HAETAE</a:t>
            </a:r>
            <a:r>
              <a:rPr lang="ko-KR" altLang="en-US" sz="2400" dirty="0" err="1">
                <a:latin typeface="+mn-ea"/>
              </a:rPr>
              <a:t>를</a:t>
            </a:r>
            <a:r>
              <a:rPr lang="ko-KR" altLang="en-US" sz="2400" dirty="0">
                <a:latin typeface="+mn-ea"/>
              </a:rPr>
              <a:t> 구현하기 위해 레퍼런스의 </a:t>
            </a:r>
            <a:r>
              <a:rPr lang="en-US" altLang="ko-KR" sz="2400" b="1" dirty="0">
                <a:latin typeface="+mn-ea"/>
              </a:rPr>
              <a:t>OpenSSL </a:t>
            </a:r>
            <a:r>
              <a:rPr lang="ko-KR" altLang="en-US" sz="2400" b="1" dirty="0">
                <a:latin typeface="+mn-ea"/>
              </a:rPr>
              <a:t>의존성 제거한  </a:t>
            </a: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KPQClean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사용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HAETAE</a:t>
            </a:r>
            <a:r>
              <a:rPr lang="ko-KR" altLang="en-US" sz="2400" dirty="0">
                <a:latin typeface="+mn-ea"/>
              </a:rPr>
              <a:t>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곱셈 연산의 일부 하위 모듈 </a:t>
            </a:r>
            <a:r>
              <a:rPr lang="ko-KR" altLang="en-US" sz="2400" dirty="0">
                <a:latin typeface="+mn-ea"/>
              </a:rPr>
              <a:t>구현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General </a:t>
            </a:r>
            <a:r>
              <a:rPr lang="ko-KR" altLang="en-US" sz="2000" dirty="0">
                <a:latin typeface="+mn-ea"/>
              </a:rPr>
              <a:t>레지스터를 사용하여 곱셈 연산을 </a:t>
            </a:r>
            <a:r>
              <a:rPr lang="en-US" altLang="ko-KR" sz="2000" dirty="0">
                <a:latin typeface="+mn-ea"/>
              </a:rPr>
              <a:t>ARM </a:t>
            </a:r>
            <a:r>
              <a:rPr lang="ko-KR" altLang="en-US" sz="2000" dirty="0">
                <a:latin typeface="+mn-ea"/>
              </a:rPr>
              <a:t>명령어를 활용하여 고속 구현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ARM</a:t>
            </a:r>
            <a:r>
              <a:rPr lang="ko-KR" altLang="en-US" sz="2400" dirty="0">
                <a:latin typeface="+mn-ea"/>
              </a:rPr>
              <a:t>에서 제공하는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AES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암호화 가속 명령어</a:t>
            </a:r>
            <a:r>
              <a:rPr lang="ko-KR" altLang="en-US" sz="2400" dirty="0">
                <a:latin typeface="+mn-ea"/>
              </a:rPr>
              <a:t> 사용한 고속 구현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kumimoji="1" lang="en-US" altLang="ko-Kore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B45D0D8-D21E-29AB-7F59-BD61E351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51" y="4374085"/>
            <a:ext cx="4618020" cy="22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C5F6A-1A64-5C4F-842B-F731AECC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7705421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/>
              <a:t>32-bit Reduce </a:t>
            </a:r>
            <a:r>
              <a:rPr lang="ko-KR" altLang="en-US" sz="2400" b="1" dirty="0"/>
              <a:t>연산 구현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모듈러</a:t>
            </a:r>
            <a:r>
              <a:rPr lang="ko-KR" altLang="en-US" sz="2400" dirty="0"/>
              <a:t> </a:t>
            </a:r>
            <a:r>
              <a:rPr lang="en-US" altLang="ko-KR" sz="2400" dirty="0"/>
              <a:t>2Q</a:t>
            </a:r>
            <a:r>
              <a:rPr lang="ko-KR" altLang="en-US" sz="2400" dirty="0"/>
              <a:t>값을 하나에 위치하는 연산 수행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하나의 레지스터에 </a:t>
            </a:r>
            <a:r>
              <a:rPr lang="en-US" altLang="ko-KR" sz="2000" dirty="0"/>
              <a:t>MOV</a:t>
            </a:r>
            <a:r>
              <a:rPr lang="ko-KR" altLang="en-US" sz="2000" dirty="0"/>
              <a:t> 명령어를 사용하여</a:t>
            </a:r>
            <a:endParaRPr lang="en-US" altLang="ko-KR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2000" b="1" dirty="0">
                <a:solidFill>
                  <a:schemeClr val="accent1"/>
                </a:solidFill>
              </a:rPr>
              <a:t>레지스터에 값을 지정할 수 있는 범위는 고정적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ore-KR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Reduce</a:t>
            </a:r>
            <a:r>
              <a:rPr kumimoji="1" lang="ko-KR" altLang="en-US" sz="2400" dirty="0"/>
              <a:t> 모듈을  </a:t>
            </a:r>
            <a:r>
              <a:rPr kumimoji="1" lang="en-US" altLang="ko-KR" sz="2400" dirty="0"/>
              <a:t>MUL, ASR, SUB, ADD</a:t>
            </a:r>
            <a:r>
              <a:rPr kumimoji="1" lang="ko-KR" altLang="en-US" sz="2400" dirty="0"/>
              <a:t> 등의 명령어로 효율적으로 구현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NOT </a:t>
            </a:r>
            <a:r>
              <a:rPr kumimoji="1" lang="ko-KR" altLang="en-US" sz="2400" dirty="0"/>
              <a:t>연산이 수행되기 때문에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MVN</a:t>
            </a:r>
            <a:r>
              <a:rPr kumimoji="1" lang="ko-KR" altLang="en-US" sz="2400" dirty="0"/>
              <a:t> 을 사용하여 구현</a:t>
            </a:r>
            <a:endParaRPr kumimoji="1"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44542F-296D-738A-19E1-8DF914E4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13" y="1041828"/>
            <a:ext cx="3238567" cy="57699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3EC3AE-C5B2-496F-1CEE-D891BB7FF27F}"/>
              </a:ext>
            </a:extLst>
          </p:cNvPr>
          <p:cNvSpPr/>
          <p:nvPr/>
        </p:nvSpPr>
        <p:spPr>
          <a:xfrm>
            <a:off x="8835775" y="1479479"/>
            <a:ext cx="708917" cy="2260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A082DF-D7C2-AEF2-CEAA-CFAF4D6D2C61}"/>
              </a:ext>
            </a:extLst>
          </p:cNvPr>
          <p:cNvGrpSpPr/>
          <p:nvPr/>
        </p:nvGrpSpPr>
        <p:grpSpPr>
          <a:xfrm>
            <a:off x="1513463" y="2952083"/>
            <a:ext cx="4805143" cy="1578820"/>
            <a:chOff x="339048" y="2404153"/>
            <a:chExt cx="5866544" cy="234250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B5B6CE-A43E-085F-B533-1C6E671E1C95}"/>
                </a:ext>
              </a:extLst>
            </p:cNvPr>
            <p:cNvGrpSpPr/>
            <p:nvPr/>
          </p:nvGrpSpPr>
          <p:grpSpPr>
            <a:xfrm>
              <a:off x="411162" y="2515705"/>
              <a:ext cx="5685595" cy="2084832"/>
              <a:chOff x="410405" y="3077996"/>
              <a:chExt cx="5685595" cy="208483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9E3167A-B4C1-921A-3C74-4746430DB502}"/>
                  </a:ext>
                </a:extLst>
              </p:cNvPr>
              <p:cNvGrpSpPr/>
              <p:nvPr/>
            </p:nvGrpSpPr>
            <p:grpSpPr>
              <a:xfrm>
                <a:off x="1342552" y="3077996"/>
                <a:ext cx="4753448" cy="2084832"/>
                <a:chOff x="940216" y="2938272"/>
                <a:chExt cx="5708275" cy="2656796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74E1B5-1965-BF8F-F5CD-FB43877D8CEC}"/>
                    </a:ext>
                  </a:extLst>
                </p:cNvPr>
                <p:cNvSpPr/>
                <p:nvPr/>
              </p:nvSpPr>
              <p:spPr>
                <a:xfrm>
                  <a:off x="94021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F60DFDD4-CFC8-2F7F-1BFB-A31B90E1376A}"/>
                    </a:ext>
                  </a:extLst>
                </p:cNvPr>
                <p:cNvSpPr/>
                <p:nvPr/>
              </p:nvSpPr>
              <p:spPr>
                <a:xfrm>
                  <a:off x="165022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361B70-4491-15CB-1918-FE8CE866F7B3}"/>
                    </a:ext>
                  </a:extLst>
                </p:cNvPr>
                <p:cNvSpPr/>
                <p:nvPr/>
              </p:nvSpPr>
              <p:spPr>
                <a:xfrm>
                  <a:off x="236022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9D7E60-C804-169A-8956-7251E9D30658}"/>
                    </a:ext>
                  </a:extLst>
                </p:cNvPr>
                <p:cNvSpPr/>
                <p:nvPr/>
              </p:nvSpPr>
              <p:spPr>
                <a:xfrm>
                  <a:off x="307023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45E36CB-E286-A920-9A8B-9EEE43C962D7}"/>
                    </a:ext>
                  </a:extLst>
                </p:cNvPr>
                <p:cNvSpPr/>
                <p:nvPr/>
              </p:nvSpPr>
              <p:spPr>
                <a:xfrm>
                  <a:off x="3780236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46D19E6-6B80-C86C-379B-61C6EA7F421A}"/>
                    </a:ext>
                  </a:extLst>
                </p:cNvPr>
                <p:cNvSpPr/>
                <p:nvPr/>
              </p:nvSpPr>
              <p:spPr>
                <a:xfrm>
                  <a:off x="4490241" y="2938272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1E0A47E-9556-CF9F-78BB-74FCC5F4766C}"/>
                    </a:ext>
                  </a:extLst>
                </p:cNvPr>
                <p:cNvSpPr/>
                <p:nvPr/>
              </p:nvSpPr>
              <p:spPr>
                <a:xfrm>
                  <a:off x="5200246" y="2938272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00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C371668-ADA7-1B05-AC24-619291851C8D}"/>
                    </a:ext>
                  </a:extLst>
                </p:cNvPr>
                <p:cNvSpPr/>
                <p:nvPr/>
              </p:nvSpPr>
              <p:spPr>
                <a:xfrm>
                  <a:off x="5910251" y="2938272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01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936AFDE-4E73-053C-F008-27A7ABF4A7A9}"/>
                    </a:ext>
                  </a:extLst>
                </p:cNvPr>
                <p:cNvSpPr/>
                <p:nvPr/>
              </p:nvSpPr>
              <p:spPr>
                <a:xfrm>
                  <a:off x="95903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3C08ED6-012E-9D91-6E70-6B146905AF41}"/>
                    </a:ext>
                  </a:extLst>
                </p:cNvPr>
                <p:cNvSpPr/>
                <p:nvPr/>
              </p:nvSpPr>
              <p:spPr>
                <a:xfrm>
                  <a:off x="166904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C63B139-E92B-E11F-FEF5-98CCF7305DF2}"/>
                    </a:ext>
                  </a:extLst>
                </p:cNvPr>
                <p:cNvSpPr/>
                <p:nvPr/>
              </p:nvSpPr>
              <p:spPr>
                <a:xfrm>
                  <a:off x="237904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06F51350-F640-C79F-89ED-CAAF36A8FDDB}"/>
                    </a:ext>
                  </a:extLst>
                </p:cNvPr>
                <p:cNvSpPr/>
                <p:nvPr/>
              </p:nvSpPr>
              <p:spPr>
                <a:xfrm>
                  <a:off x="308905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281B061-FA12-2B51-5625-617A33BB97D6}"/>
                    </a:ext>
                  </a:extLst>
                </p:cNvPr>
                <p:cNvSpPr/>
                <p:nvPr/>
              </p:nvSpPr>
              <p:spPr>
                <a:xfrm>
                  <a:off x="3799059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01347DF-E13E-C92B-1C91-0BF10FAD7084}"/>
                    </a:ext>
                  </a:extLst>
                </p:cNvPr>
                <p:cNvSpPr/>
                <p:nvPr/>
              </p:nvSpPr>
              <p:spPr>
                <a:xfrm>
                  <a:off x="4509064" y="3900910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F49917A6-3C84-2AAF-2E24-AD8A54EBC513}"/>
                    </a:ext>
                  </a:extLst>
                </p:cNvPr>
                <p:cNvSpPr/>
                <p:nvPr/>
              </p:nvSpPr>
              <p:spPr>
                <a:xfrm>
                  <a:off x="5219069" y="3900910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F8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985AC41-6916-39C8-0EB2-079A917D2F58}"/>
                    </a:ext>
                  </a:extLst>
                </p:cNvPr>
                <p:cNvSpPr/>
                <p:nvPr/>
              </p:nvSpPr>
              <p:spPr>
                <a:xfrm>
                  <a:off x="5929074" y="3900910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02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7497460-F838-1FCD-5348-C0944DA34A7F}"/>
                    </a:ext>
                  </a:extLst>
                </p:cNvPr>
                <p:cNvSpPr/>
                <p:nvPr/>
              </p:nvSpPr>
              <p:spPr>
                <a:xfrm>
                  <a:off x="968451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6453515-7F3E-2BBF-E69D-4D89178DDEE4}"/>
                    </a:ext>
                  </a:extLst>
                </p:cNvPr>
                <p:cNvSpPr/>
                <p:nvPr/>
              </p:nvSpPr>
              <p:spPr>
                <a:xfrm>
                  <a:off x="1678456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DBABADB-03BE-7B63-7F51-569171D073CA}"/>
                    </a:ext>
                  </a:extLst>
                </p:cNvPr>
                <p:cNvSpPr/>
                <p:nvPr/>
              </p:nvSpPr>
              <p:spPr>
                <a:xfrm>
                  <a:off x="2388461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3675C36-813D-375A-39BE-D1576387FDB0}"/>
                    </a:ext>
                  </a:extLst>
                </p:cNvPr>
                <p:cNvSpPr/>
                <p:nvPr/>
              </p:nvSpPr>
              <p:spPr>
                <a:xfrm>
                  <a:off x="3098466" y="4863548"/>
                  <a:ext cx="710005" cy="7315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0AFB71-C6F1-0704-00F2-56336632F040}"/>
                    </a:ext>
                  </a:extLst>
                </p:cNvPr>
                <p:cNvSpPr/>
                <p:nvPr/>
              </p:nvSpPr>
              <p:spPr>
                <a:xfrm>
                  <a:off x="3808471" y="4863548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00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B3957787-DA5A-1329-94C4-03C49C78658F}"/>
                    </a:ext>
                  </a:extLst>
                </p:cNvPr>
                <p:cNvSpPr/>
                <p:nvPr/>
              </p:nvSpPr>
              <p:spPr>
                <a:xfrm>
                  <a:off x="4518476" y="4863548"/>
                  <a:ext cx="710005" cy="73152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01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63847A2-F6D0-8E4A-3946-ABF47065BDAD}"/>
                    </a:ext>
                  </a:extLst>
                </p:cNvPr>
                <p:cNvSpPr/>
                <p:nvPr/>
              </p:nvSpPr>
              <p:spPr>
                <a:xfrm>
                  <a:off x="5228481" y="4863548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F8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131C907-F991-9069-F18C-4BFE0951FAD4}"/>
                    </a:ext>
                  </a:extLst>
                </p:cNvPr>
                <p:cNvSpPr/>
                <p:nvPr/>
              </p:nvSpPr>
              <p:spPr>
                <a:xfrm>
                  <a:off x="5938486" y="4863548"/>
                  <a:ext cx="710005" cy="7315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1" dirty="0">
                      <a:solidFill>
                        <a:schemeClr val="tx1"/>
                      </a:solidFill>
                    </a:rPr>
                    <a:t>02</a:t>
                  </a:r>
                  <a:endParaRPr kumimoji="1" lang="ko-Kore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BCD58-1352-892D-70DC-0080DF57199A}"/>
                  </a:ext>
                </a:extLst>
              </p:cNvPr>
              <p:cNvSpPr txBox="1"/>
              <p:nvPr/>
            </p:nvSpPr>
            <p:spPr>
              <a:xfrm>
                <a:off x="410405" y="3180348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MOV</a:t>
                </a:r>
                <a:endParaRPr kumimoji="1" lang="ko-Kore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52104-E5BB-985F-C9B9-5284AE3B107D}"/>
                  </a:ext>
                </a:extLst>
              </p:cNvPr>
              <p:cNvSpPr txBox="1"/>
              <p:nvPr/>
            </p:nvSpPr>
            <p:spPr>
              <a:xfrm>
                <a:off x="410405" y="3942019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MOV</a:t>
                </a:r>
                <a:endParaRPr kumimoji="1" lang="ko-Kore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B9BB86-ADC8-3752-5211-F8B562357028}"/>
                  </a:ext>
                </a:extLst>
              </p:cNvPr>
              <p:cNvSpPr txBox="1"/>
              <p:nvPr/>
            </p:nvSpPr>
            <p:spPr>
              <a:xfrm>
                <a:off x="410405" y="470369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ORR</a:t>
                </a:r>
                <a:endParaRPr kumimoji="1" lang="ko-Kore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7DC168-D085-659E-3B4B-3F2F7C135AF3}"/>
                </a:ext>
              </a:extLst>
            </p:cNvPr>
            <p:cNvSpPr/>
            <p:nvPr/>
          </p:nvSpPr>
          <p:spPr>
            <a:xfrm>
              <a:off x="339048" y="2404153"/>
              <a:ext cx="5866544" cy="234250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83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7551309" cy="54977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2400" dirty="0"/>
                  <a:t>Finite field</a:t>
                </a:r>
                <a:r>
                  <a:rPr kumimoji="1" lang="ko-KR" altLang="en-US" sz="2400" dirty="0"/>
                  <a:t> 요소에 대한 </a:t>
                </a:r>
                <a:r>
                  <a:rPr kumimoji="1" lang="en-US" altLang="ko-KR" sz="2400" dirty="0"/>
                  <a:t>standard representative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sz="2400" dirty="0"/>
                  <a:t>을 위한 </a:t>
                </a:r>
                <a:r>
                  <a:rPr kumimoji="1" lang="en-US" altLang="ko-KR" sz="2400" b="1" dirty="0"/>
                  <a:t>freeze</a:t>
                </a:r>
                <a:r>
                  <a:rPr kumimoji="1" lang="ko-KR" altLang="en-US" sz="2400" b="1" dirty="0"/>
                  <a:t> 연산 구현</a:t>
                </a:r>
                <a:endParaRPr kumimoji="1" lang="en-US" altLang="ko-KR" sz="2400" b="1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/>
                  <a:t>Reduce </a:t>
                </a:r>
                <a:r>
                  <a:rPr kumimoji="1" lang="ko-KR" altLang="en-US" sz="2400" dirty="0"/>
                  <a:t>연산과 유사하게 </a:t>
                </a:r>
                <a:r>
                  <a:rPr kumimoji="1" lang="en-US" altLang="ko-KR" sz="2400" dirty="0"/>
                  <a:t>freeze</a:t>
                </a:r>
                <a:r>
                  <a:rPr kumimoji="1" lang="ko-KR" altLang="en-US" sz="2400" dirty="0"/>
                  <a:t> 모듈을  </a:t>
                </a:r>
                <a:r>
                  <a:rPr kumimoji="1" lang="en-US" altLang="ko-KR" sz="2400" dirty="0"/>
                  <a:t>MUL, ASR, SUB, ADD, MVN</a:t>
                </a:r>
                <a:r>
                  <a:rPr kumimoji="1" lang="ko-KR" altLang="en-US" sz="2400" dirty="0"/>
                  <a:t>의 명령어로 효율적으로 구현</a:t>
                </a: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endParaRPr kumimoji="1" lang="en-US" altLang="ko-Kore-KR" sz="2400" b="1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CC5F6A-1A64-5C4F-842B-F731AECC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7551309" cy="5497728"/>
              </a:xfrm>
              <a:blipFill>
                <a:blip r:embed="rId2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73F219CC-32AD-044F-84AE-0B176F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기법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0A47B-DFF4-CF76-596F-996FA0CE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90" y="1152525"/>
            <a:ext cx="3492390" cy="49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4245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oleb_clean" id="{52588569-4439-E744-A786-7B9A48D01E82}" vid="{3E351AFA-C5CD-FF45-AA6F-7CB5D626CE94}"/>
    </a:ext>
  </a:extLst>
</a:theme>
</file>

<file path=ppt/theme/theme2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oleb_clean" id="{52588569-4439-E744-A786-7B9A48D01E82}" vid="{9E614CC1-025E-7F4F-ADE5-A242777675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제목 테마</Template>
  <TotalTime>203</TotalTime>
  <Words>701</Words>
  <Application>Microsoft Macintosh PowerPoint</Application>
  <PresentationFormat>와이드스크린</PresentationFormat>
  <Paragraphs>201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Cambria Math</vt:lpstr>
      <vt:lpstr>제목 테마</vt:lpstr>
      <vt:lpstr>CryptoCraft 테마</vt:lpstr>
      <vt:lpstr>64-bit ARMv8상에서 KpqC 후보 알고리즘 HAETAE 고속 구현</vt:lpstr>
      <vt:lpstr>PowerPoint 프레젠테이션</vt:lpstr>
      <vt:lpstr>KpqC 공모전</vt:lpstr>
      <vt:lpstr>KpqC 공모전</vt:lpstr>
      <vt:lpstr>HAETAE</vt:lpstr>
      <vt:lpstr>ARMv8프로세서</vt:lpstr>
      <vt:lpstr>제안 기법</vt:lpstr>
      <vt:lpstr>제안 기법</vt:lpstr>
      <vt:lpstr>제안 기법</vt:lpstr>
      <vt:lpstr>제안 기법</vt:lpstr>
      <vt:lpstr>성능평가</vt:lpstr>
      <vt:lpstr>결론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64-bit ARMv8 KpqC </dc:title>
  <dc:subject/>
  <dc:creator>심민주</dc:creator>
  <cp:keywords/>
  <dc:description/>
  <cp:lastModifiedBy>심민주</cp:lastModifiedBy>
  <cp:revision>3</cp:revision>
  <dcterms:created xsi:type="dcterms:W3CDTF">2023-09-03T08:27:57Z</dcterms:created>
  <dcterms:modified xsi:type="dcterms:W3CDTF">2023-09-11T05:28:11Z</dcterms:modified>
  <cp:category/>
</cp:coreProperties>
</file>